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snapToObjects="1">
      <p:cViewPr varScale="1">
        <p:scale>
          <a:sx n="91" d="100"/>
          <a:sy n="91"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1/18/18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1/18/18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hyperlink" Target="http://www.data.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500" b="1" i="1" dirty="0" smtClean="0">
                <a:latin typeface="Baskerville" charset="0"/>
                <a:ea typeface="Baskerville" charset="0"/>
                <a:cs typeface="Baskerville" charset="0"/>
              </a:rPr>
              <a:t>TIME SERIES ANALYSIS</a:t>
            </a:r>
            <a:endParaRPr lang="en-US" sz="5500" b="1" i="1" dirty="0">
              <a:latin typeface="Baskerville" charset="0"/>
              <a:ea typeface="Baskerville" charset="0"/>
              <a:cs typeface="Baskerville" charset="0"/>
            </a:endParaRPr>
          </a:p>
        </p:txBody>
      </p:sp>
      <p:sp>
        <p:nvSpPr>
          <p:cNvPr id="3" name="Subtitle 2"/>
          <p:cNvSpPr>
            <a:spLocks noGrp="1"/>
          </p:cNvSpPr>
          <p:nvPr>
            <p:ph type="subTitle" idx="1"/>
          </p:nvPr>
        </p:nvSpPr>
        <p:spPr>
          <a:xfrm>
            <a:off x="680322" y="4394038"/>
            <a:ext cx="8144134" cy="1922355"/>
          </a:xfrm>
        </p:spPr>
        <p:txBody>
          <a:bodyPr>
            <a:noAutofit/>
          </a:bodyPr>
          <a:lstStyle/>
          <a:p>
            <a:r>
              <a:rPr lang="en-US" sz="2400" dirty="0" smtClean="0"/>
              <a:t>A Forecast of the American Healthcare Expenditure</a:t>
            </a:r>
          </a:p>
          <a:p>
            <a:r>
              <a:rPr lang="en-US" sz="2400" dirty="0" smtClean="0"/>
              <a:t> N. Jude Nwosu</a:t>
            </a:r>
          </a:p>
          <a:p>
            <a:r>
              <a:rPr lang="en-US" sz="2400" dirty="0" smtClean="0"/>
              <a:t>Data Science Final Project</a:t>
            </a:r>
          </a:p>
          <a:p>
            <a:r>
              <a:rPr lang="en-US" sz="2400" dirty="0" smtClean="0"/>
              <a:t>General Assembly 2018</a:t>
            </a:r>
          </a:p>
          <a:p>
            <a:endParaRPr lang="en-US" sz="2400" dirty="0"/>
          </a:p>
        </p:txBody>
      </p:sp>
    </p:spTree>
    <p:extLst>
      <p:ext uri="{BB962C8B-B14F-4D97-AF65-F5344CB8AC3E}">
        <p14:creationId xmlns:p14="http://schemas.microsoft.com/office/powerpoint/2010/main" val="1550174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2"/>
            <a:ext cx="9613861" cy="4232739"/>
          </a:xfrm>
        </p:spPr>
        <p:txBody>
          <a:bodyPr/>
          <a:lstStyle/>
          <a:p>
            <a:r>
              <a:rPr lang="en-US" sz="3200" dirty="0" smtClean="0"/>
              <a:t>Trimmed </a:t>
            </a:r>
            <a:r>
              <a:rPr lang="en-US" sz="3200" dirty="0" err="1" smtClean="0"/>
              <a:t>Dataframe</a:t>
            </a:r>
            <a:r>
              <a:rPr lang="en-US" sz="3200" dirty="0" smtClean="0"/>
              <a:t>:</a:t>
            </a:r>
          </a:p>
          <a:p>
            <a:pPr lvl="2"/>
            <a:r>
              <a:rPr lang="en-US" sz="2200" dirty="0"/>
              <a:t>Prior to the Exploratory Data Analysis process, the data was trimmed to 22 Rows and 7 Columns</a:t>
            </a:r>
            <a:r>
              <a:rPr lang="en-US" sz="2200" dirty="0" smtClean="0"/>
              <a:t>.</a:t>
            </a:r>
          </a:p>
          <a:p>
            <a:pPr lvl="2"/>
            <a:r>
              <a:rPr lang="en-US" sz="2200" dirty="0" smtClean="0"/>
              <a:t>In addition to slicing the out some of the columns and rows, the pandas ‘Transform’ function was used to reorganize the table.</a:t>
            </a:r>
          </a:p>
          <a:p>
            <a:pPr lvl="3"/>
            <a:r>
              <a:rPr lang="en-US" sz="2000" dirty="0" smtClean="0"/>
              <a:t>The rows were transformed to columns and vice versa.</a:t>
            </a:r>
            <a:endParaRPr lang="en-US" sz="2000" dirty="0"/>
          </a:p>
          <a:p>
            <a:pPr lvl="2"/>
            <a:r>
              <a:rPr lang="en-US" sz="2200" dirty="0"/>
              <a:t>Pandas </a:t>
            </a:r>
            <a:r>
              <a:rPr lang="en-US" sz="2200" dirty="0" err="1"/>
              <a:t>x.strip</a:t>
            </a:r>
            <a:r>
              <a:rPr lang="en-US" sz="2200" dirty="0"/>
              <a:t>() was used to </a:t>
            </a:r>
            <a:r>
              <a:rPr lang="en-US" sz="2200" dirty="0" smtClean="0"/>
              <a:t>eliminate white spaces in the cells, and the Year column was renamed to Date. A new Year and Month columns were created in the process as well.</a:t>
            </a:r>
          </a:p>
          <a:p>
            <a:pPr lvl="2"/>
            <a:r>
              <a:rPr lang="en-US" sz="2200" dirty="0" smtClean="0"/>
              <a:t>This </a:t>
            </a:r>
            <a:r>
              <a:rPr lang="en-US" sz="2200" dirty="0"/>
              <a:t>was done primarily to account for all the very important changes to the healthcare industry, which have mainly been of recent.</a:t>
            </a:r>
          </a:p>
          <a:p>
            <a:endParaRPr lang="en-US" dirty="0"/>
          </a:p>
        </p:txBody>
      </p:sp>
    </p:spTree>
    <p:extLst>
      <p:ext uri="{BB962C8B-B14F-4D97-AF65-F5344CB8AC3E}">
        <p14:creationId xmlns:p14="http://schemas.microsoft.com/office/powerpoint/2010/main" val="137032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3"/>
            <a:ext cx="10925525" cy="3599316"/>
          </a:xfrm>
        </p:spPr>
        <p:txBody>
          <a:bodyPr>
            <a:normAutofit/>
          </a:bodyPr>
          <a:lstStyle/>
          <a:p>
            <a:r>
              <a:rPr lang="en-US" sz="3200" dirty="0"/>
              <a:t>Trimmed </a:t>
            </a:r>
            <a:r>
              <a:rPr lang="en-US" sz="3200" dirty="0" err="1" smtClean="0"/>
              <a:t>Dataframe</a:t>
            </a:r>
            <a:r>
              <a:rPr lang="en-US" sz="3200" dirty="0" smtClean="0"/>
              <a:t> (Cont’d):</a:t>
            </a:r>
          </a:p>
          <a:p>
            <a:endParaRPr lang="en-US" sz="3200" dirty="0"/>
          </a:p>
        </p:txBody>
      </p:sp>
      <p:pic>
        <p:nvPicPr>
          <p:cNvPr id="4" name="Picture 3"/>
          <p:cNvPicPr>
            <a:picLocks noChangeAspect="1"/>
          </p:cNvPicPr>
          <p:nvPr/>
        </p:nvPicPr>
        <p:blipFill>
          <a:blip r:embed="rId2"/>
          <a:stretch>
            <a:fillRect/>
          </a:stretch>
        </p:blipFill>
        <p:spPr>
          <a:xfrm>
            <a:off x="537107" y="3080825"/>
            <a:ext cx="11211951" cy="3512816"/>
          </a:xfrm>
          <a:prstGeom prst="rect">
            <a:avLst/>
          </a:prstGeom>
        </p:spPr>
      </p:pic>
    </p:spTree>
    <p:extLst>
      <p:ext uri="{BB962C8B-B14F-4D97-AF65-F5344CB8AC3E}">
        <p14:creationId xmlns:p14="http://schemas.microsoft.com/office/powerpoint/2010/main" val="169759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EXPLORATORY DATA ANALYSIS</a:t>
            </a:r>
            <a:endParaRPr lang="en-US" dirty="0"/>
          </a:p>
        </p:txBody>
      </p:sp>
      <p:sp>
        <p:nvSpPr>
          <p:cNvPr id="3" name="Content Placeholder 2"/>
          <p:cNvSpPr>
            <a:spLocks noGrp="1"/>
          </p:cNvSpPr>
          <p:nvPr>
            <p:ph idx="1"/>
          </p:nvPr>
        </p:nvSpPr>
        <p:spPr>
          <a:xfrm>
            <a:off x="680322" y="2336873"/>
            <a:ext cx="4932688" cy="3599316"/>
          </a:xfrm>
        </p:spPr>
        <p:txBody>
          <a:bodyPr>
            <a:normAutofit/>
          </a:bodyPr>
          <a:lstStyle/>
          <a:p>
            <a:r>
              <a:rPr lang="en-US" sz="3200" b="1" dirty="0" smtClean="0"/>
              <a:t>GENERAL DATA VISUAL:</a:t>
            </a:r>
          </a:p>
          <a:p>
            <a:r>
              <a:rPr lang="en-US" b="1" dirty="0" smtClean="0"/>
              <a:t>A general plot of all the selected variables was done (right) to highlight relationship with the overall U.S. Healthcare Expenditure</a:t>
            </a:r>
          </a:p>
          <a:p>
            <a:endParaRPr lang="en-US" sz="3200" b="1" dirty="0" smtClean="0"/>
          </a:p>
          <a:p>
            <a:endParaRPr lang="en-US" sz="2800" b="1" dirty="0"/>
          </a:p>
        </p:txBody>
      </p:sp>
      <p:pic>
        <p:nvPicPr>
          <p:cNvPr id="4" name="Picture 3"/>
          <p:cNvPicPr>
            <a:picLocks noChangeAspect="1"/>
          </p:cNvPicPr>
          <p:nvPr/>
        </p:nvPicPr>
        <p:blipFill>
          <a:blip r:embed="rId2"/>
          <a:stretch>
            <a:fillRect/>
          </a:stretch>
        </p:blipFill>
        <p:spPr>
          <a:xfrm>
            <a:off x="5613009" y="2908296"/>
            <a:ext cx="5923349" cy="3949704"/>
          </a:xfrm>
          <a:prstGeom prst="rect">
            <a:avLst/>
          </a:prstGeom>
        </p:spPr>
      </p:pic>
    </p:spTree>
    <p:extLst>
      <p:ext uri="{BB962C8B-B14F-4D97-AF65-F5344CB8AC3E}">
        <p14:creationId xmlns:p14="http://schemas.microsoft.com/office/powerpoint/2010/main" val="126264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EXPLORATORY DATA </a:t>
            </a:r>
            <a:r>
              <a:rPr lang="en-US" b="1" i="1" dirty="0" smtClean="0">
                <a:latin typeface="Baskerville" charset="0"/>
                <a:ea typeface="Baskerville" charset="0"/>
                <a:cs typeface="Baskerville" charset="0"/>
              </a:rPr>
              <a:t>ANALYSIS (CONT’D)</a:t>
            </a:r>
            <a:endParaRPr lang="en-US" dirty="0"/>
          </a:p>
        </p:txBody>
      </p:sp>
      <p:sp>
        <p:nvSpPr>
          <p:cNvPr id="3" name="Content Placeholder 2"/>
          <p:cNvSpPr>
            <a:spLocks noGrp="1"/>
          </p:cNvSpPr>
          <p:nvPr>
            <p:ph idx="1"/>
          </p:nvPr>
        </p:nvSpPr>
        <p:spPr>
          <a:xfrm>
            <a:off x="680322" y="2336873"/>
            <a:ext cx="4229304" cy="3599316"/>
          </a:xfrm>
        </p:spPr>
        <p:txBody>
          <a:bodyPr>
            <a:normAutofit/>
          </a:bodyPr>
          <a:lstStyle/>
          <a:p>
            <a:r>
              <a:rPr lang="en-US" sz="3200" b="1" dirty="0" smtClean="0"/>
              <a:t>MODELING:</a:t>
            </a:r>
          </a:p>
          <a:p>
            <a:r>
              <a:rPr lang="en-US" b="1" dirty="0" smtClean="0"/>
              <a:t>To gain an initial insight on what the U.S. Healthcare Expenditure might look like, a plot of the rolling mean was generated (see image to the right)</a:t>
            </a:r>
          </a:p>
          <a:p>
            <a:endParaRPr lang="en-US" b="1" dirty="0" smtClean="0"/>
          </a:p>
        </p:txBody>
      </p:sp>
      <p:pic>
        <p:nvPicPr>
          <p:cNvPr id="4" name="Picture 3"/>
          <p:cNvPicPr>
            <a:picLocks noChangeAspect="1"/>
          </p:cNvPicPr>
          <p:nvPr/>
        </p:nvPicPr>
        <p:blipFill>
          <a:blip r:embed="rId2"/>
          <a:stretch>
            <a:fillRect/>
          </a:stretch>
        </p:blipFill>
        <p:spPr>
          <a:xfrm>
            <a:off x="5106181" y="2213707"/>
            <a:ext cx="6612206" cy="4644293"/>
          </a:xfrm>
          <a:prstGeom prst="rect">
            <a:avLst/>
          </a:prstGeom>
        </p:spPr>
      </p:pic>
    </p:spTree>
    <p:extLst>
      <p:ext uri="{BB962C8B-B14F-4D97-AF65-F5344CB8AC3E}">
        <p14:creationId xmlns:p14="http://schemas.microsoft.com/office/powerpoint/2010/main" val="128825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EXPLORATORY DATA ANALYSIS (CONT’D)</a:t>
            </a:r>
            <a:endParaRPr lang="en-US" dirty="0"/>
          </a:p>
        </p:txBody>
      </p:sp>
      <p:sp>
        <p:nvSpPr>
          <p:cNvPr id="3" name="Content Placeholder 2"/>
          <p:cNvSpPr>
            <a:spLocks noGrp="1"/>
          </p:cNvSpPr>
          <p:nvPr>
            <p:ph idx="1"/>
          </p:nvPr>
        </p:nvSpPr>
        <p:spPr>
          <a:xfrm>
            <a:off x="680321" y="2336872"/>
            <a:ext cx="10208073" cy="4162401"/>
          </a:xfrm>
        </p:spPr>
        <p:txBody>
          <a:bodyPr>
            <a:normAutofit/>
          </a:bodyPr>
          <a:lstStyle/>
          <a:p>
            <a:r>
              <a:rPr lang="en-US" sz="3200" b="1" dirty="0"/>
              <a:t>MODELING</a:t>
            </a:r>
            <a:r>
              <a:rPr lang="en-US" sz="3200" b="1" dirty="0" smtClean="0"/>
              <a:t>:</a:t>
            </a:r>
            <a:endParaRPr lang="en-US" sz="3200" dirty="0" smtClean="0"/>
          </a:p>
          <a:p>
            <a:pPr lvl="1"/>
            <a:r>
              <a:rPr lang="en-US" dirty="0" smtClean="0"/>
              <a:t>The </a:t>
            </a:r>
            <a:r>
              <a:rPr lang="en-US" dirty="0"/>
              <a:t>newly created ‘Month’ column was set </a:t>
            </a:r>
            <a:r>
              <a:rPr lang="en-US" dirty="0" smtClean="0"/>
              <a:t>to January, assigned to a new variable Medicare1 and used as </a:t>
            </a:r>
            <a:r>
              <a:rPr lang="en-US" dirty="0"/>
              <a:t>the focal point of the </a:t>
            </a:r>
            <a:r>
              <a:rPr lang="en-US" dirty="0" smtClean="0"/>
              <a:t>project.</a:t>
            </a:r>
          </a:p>
          <a:p>
            <a:pPr lvl="1"/>
            <a:r>
              <a:rPr lang="en-US" dirty="0" smtClean="0"/>
              <a:t>Doing the above allowed for a more precise analysis of the data.</a:t>
            </a:r>
          </a:p>
          <a:p>
            <a:pPr lvl="1"/>
            <a:r>
              <a:rPr lang="en-US" dirty="0" smtClean="0"/>
              <a:t>Various </a:t>
            </a:r>
            <a:r>
              <a:rPr lang="en-US" dirty="0" err="1" smtClean="0"/>
              <a:t>timepoints</a:t>
            </a:r>
            <a:r>
              <a:rPr lang="en-US" dirty="0" smtClean="0"/>
              <a:t> of 1, 2, 5, and 10 year lag times were used to generate the autocorrelation.</a:t>
            </a:r>
          </a:p>
          <a:p>
            <a:pPr lvl="2"/>
            <a:r>
              <a:rPr lang="pt-BR" dirty="0">
                <a:solidFill>
                  <a:srgbClr val="FFFF00"/>
                </a:solidFill>
              </a:rPr>
              <a:t>Autocorrelation 1: 0.999257610146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2: 0.997324827822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5: 0.988860595717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10: 0.988289784789</a:t>
            </a:r>
            <a:endParaRPr lang="en-US" dirty="0" smtClean="0">
              <a:solidFill>
                <a:srgbClr val="FFFF00"/>
              </a:solidFill>
            </a:endParaRPr>
          </a:p>
          <a:p>
            <a:pPr lvl="1"/>
            <a:r>
              <a:rPr lang="en-US" dirty="0" smtClean="0"/>
              <a:t>All obtained autocorrelation data were approaching one (1) suggesting that an Autoregressive Model would be the best bet for furthering the analysis. </a:t>
            </a:r>
            <a:endParaRPr lang="en-US" dirty="0"/>
          </a:p>
        </p:txBody>
      </p:sp>
    </p:spTree>
    <p:extLst>
      <p:ext uri="{BB962C8B-B14F-4D97-AF65-F5344CB8AC3E}">
        <p14:creationId xmlns:p14="http://schemas.microsoft.com/office/powerpoint/2010/main" val="1491657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EXPLORATORY DATA ANALYSIS (CONT’D)</a:t>
            </a:r>
            <a:endParaRPr lang="en-US" dirty="0"/>
          </a:p>
        </p:txBody>
      </p:sp>
      <p:sp>
        <p:nvSpPr>
          <p:cNvPr id="3" name="Content Placeholder 2"/>
          <p:cNvSpPr>
            <a:spLocks noGrp="1"/>
          </p:cNvSpPr>
          <p:nvPr>
            <p:ph idx="1"/>
          </p:nvPr>
        </p:nvSpPr>
        <p:spPr/>
        <p:txBody>
          <a:bodyPr>
            <a:normAutofit/>
          </a:bodyPr>
          <a:lstStyle/>
          <a:p>
            <a:r>
              <a:rPr lang="en-US" sz="3200" dirty="0" smtClean="0"/>
              <a:t>PLOTTING THE AUTOCORRELATION GRAPH:</a:t>
            </a:r>
          </a:p>
          <a:p>
            <a:endParaRPr lang="en-US" sz="3200" dirty="0"/>
          </a:p>
        </p:txBody>
      </p:sp>
      <p:pic>
        <p:nvPicPr>
          <p:cNvPr id="4" name="Picture 3"/>
          <p:cNvPicPr>
            <a:picLocks noChangeAspect="1"/>
          </p:cNvPicPr>
          <p:nvPr/>
        </p:nvPicPr>
        <p:blipFill>
          <a:blip r:embed="rId2"/>
          <a:stretch>
            <a:fillRect/>
          </a:stretch>
        </p:blipFill>
        <p:spPr>
          <a:xfrm>
            <a:off x="1350498" y="3086096"/>
            <a:ext cx="8834511" cy="3352800"/>
          </a:xfrm>
          <a:prstGeom prst="rect">
            <a:avLst/>
          </a:prstGeom>
        </p:spPr>
      </p:pic>
    </p:spTree>
    <p:extLst>
      <p:ext uri="{BB962C8B-B14F-4D97-AF65-F5344CB8AC3E}">
        <p14:creationId xmlns:p14="http://schemas.microsoft.com/office/powerpoint/2010/main" val="173568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EXPLORATORY DATA ANALYSIS (CONT’D)</a:t>
            </a:r>
            <a:endParaRPr lang="en-US" dirty="0"/>
          </a:p>
        </p:txBody>
      </p:sp>
      <p:sp>
        <p:nvSpPr>
          <p:cNvPr id="3" name="Content Placeholder 2"/>
          <p:cNvSpPr>
            <a:spLocks noGrp="1"/>
          </p:cNvSpPr>
          <p:nvPr>
            <p:ph idx="1"/>
          </p:nvPr>
        </p:nvSpPr>
        <p:spPr>
          <a:xfrm>
            <a:off x="680321" y="2336872"/>
            <a:ext cx="10236208" cy="4077995"/>
          </a:xfrm>
        </p:spPr>
        <p:txBody>
          <a:bodyPr>
            <a:normAutofit fontScale="92500" lnSpcReduction="10000"/>
          </a:bodyPr>
          <a:lstStyle/>
          <a:p>
            <a:r>
              <a:rPr lang="en-US" sz="3200" dirty="0" smtClean="0"/>
              <a:t>AUTOCORRELATION GRAPH (CONT’D):</a:t>
            </a:r>
          </a:p>
          <a:p>
            <a:pPr lvl="1"/>
            <a:r>
              <a:rPr lang="en-US" sz="2800" dirty="0" smtClean="0"/>
              <a:t>The final autocorrelation graph was plotted after the application of .diff() function to smoothen the output.</a:t>
            </a:r>
          </a:p>
          <a:p>
            <a:pPr lvl="1"/>
            <a:r>
              <a:rPr lang="en-US" sz="2800" dirty="0" smtClean="0"/>
              <a:t>The x-axis shows the years while the y-axis indicates the measure of correlation with the trailing data.</a:t>
            </a:r>
          </a:p>
          <a:p>
            <a:pPr lvl="1"/>
            <a:r>
              <a:rPr lang="en-US" sz="2800" dirty="0" smtClean="0"/>
              <a:t>Initial graph output indicated outliers suggested seasonality instead of a trend.</a:t>
            </a:r>
          </a:p>
          <a:p>
            <a:pPr lvl="1"/>
            <a:r>
              <a:rPr lang="en-US" sz="2800" dirty="0"/>
              <a:t>R</a:t>
            </a:r>
            <a:r>
              <a:rPr lang="en-US" sz="2800" dirty="0" smtClean="0"/>
              <a:t>emoval of seasonality validates the Autoregressive Model used in the final prediction.</a:t>
            </a:r>
          </a:p>
          <a:p>
            <a:pPr lvl="1"/>
            <a:r>
              <a:rPr lang="en-US" sz="2800" dirty="0" smtClean="0"/>
              <a:t>75% of the certified data was trained for prediction exercise, while 25% was used for testing.</a:t>
            </a:r>
            <a:endParaRPr lang="en-US" sz="2800" dirty="0"/>
          </a:p>
          <a:p>
            <a:pPr lvl="1"/>
            <a:endParaRPr lang="en-US" sz="2800" dirty="0" smtClean="0"/>
          </a:p>
          <a:p>
            <a:pPr lvl="1"/>
            <a:endParaRPr lang="en-US" sz="2800" dirty="0"/>
          </a:p>
        </p:txBody>
      </p:sp>
    </p:spTree>
    <p:extLst>
      <p:ext uri="{BB962C8B-B14F-4D97-AF65-F5344CB8AC3E}">
        <p14:creationId xmlns:p14="http://schemas.microsoft.com/office/powerpoint/2010/main" val="23641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 APPROACH</a:t>
            </a:r>
            <a:endParaRPr lang="en-US" dirty="0"/>
          </a:p>
        </p:txBody>
      </p:sp>
      <p:sp>
        <p:nvSpPr>
          <p:cNvPr id="3" name="Content Placeholder 2"/>
          <p:cNvSpPr>
            <a:spLocks noGrp="1"/>
          </p:cNvSpPr>
          <p:nvPr>
            <p:ph idx="1"/>
          </p:nvPr>
        </p:nvSpPr>
        <p:spPr/>
        <p:txBody>
          <a:bodyPr>
            <a:normAutofit fontScale="92500"/>
          </a:bodyPr>
          <a:lstStyle/>
          <a:p>
            <a:r>
              <a:rPr lang="en-US" sz="3200" b="1" dirty="0" smtClean="0"/>
              <a:t>EMPLOYED MODEL:</a:t>
            </a:r>
          </a:p>
          <a:p>
            <a:pPr lvl="1"/>
            <a:r>
              <a:rPr lang="en-US" sz="2800" b="1" dirty="0" smtClean="0"/>
              <a:t>The Autoregressive </a:t>
            </a:r>
            <a:r>
              <a:rPr lang="en-US" sz="2800" b="1" dirty="0"/>
              <a:t>(AR) </a:t>
            </a:r>
            <a:r>
              <a:rPr lang="en-US" sz="2800" b="1" dirty="0" smtClean="0"/>
              <a:t>Model was used in actualizing this project primarily because of the correlation results.</a:t>
            </a:r>
          </a:p>
          <a:p>
            <a:pPr lvl="1"/>
            <a:r>
              <a:rPr lang="en-US" sz="2800" b="1" dirty="0" smtClean="0"/>
              <a:t>An AR(1,1,1) model was preferred to others [AR(2) and AR(1,2,0)] due to the precision of the output.</a:t>
            </a:r>
          </a:p>
          <a:p>
            <a:pPr lvl="1"/>
            <a:r>
              <a:rPr lang="en-US" sz="2800" b="1" dirty="0" smtClean="0"/>
              <a:t>The precision was deduced from the resulting P-Value which showed a significant level for just the AR(1,1,1), while indicating non-significance for the rest.</a:t>
            </a:r>
          </a:p>
          <a:p>
            <a:pPr lvl="1"/>
            <a:endParaRPr lang="en-US" sz="2800" b="1" dirty="0"/>
          </a:p>
        </p:txBody>
      </p:sp>
    </p:spTree>
    <p:extLst>
      <p:ext uri="{BB962C8B-B14F-4D97-AF65-F5344CB8AC3E}">
        <p14:creationId xmlns:p14="http://schemas.microsoft.com/office/powerpoint/2010/main" val="78778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MODELING </a:t>
            </a:r>
            <a:r>
              <a:rPr lang="en-US" b="1" i="1" dirty="0" smtClean="0">
                <a:latin typeface="Baskerville" charset="0"/>
                <a:ea typeface="Baskerville" charset="0"/>
                <a:cs typeface="Baskerville" charset="0"/>
              </a:rPr>
              <a:t>APPROACH (CONT’D)</a:t>
            </a:r>
            <a:endParaRPr lang="en-US" dirty="0"/>
          </a:p>
        </p:txBody>
      </p:sp>
      <p:sp>
        <p:nvSpPr>
          <p:cNvPr id="3" name="Content Placeholder 2"/>
          <p:cNvSpPr>
            <a:spLocks noGrp="1"/>
          </p:cNvSpPr>
          <p:nvPr>
            <p:ph idx="1"/>
          </p:nvPr>
        </p:nvSpPr>
        <p:spPr>
          <a:xfrm>
            <a:off x="680321" y="2336872"/>
            <a:ext cx="11023999" cy="4260875"/>
          </a:xfrm>
        </p:spPr>
        <p:txBody>
          <a:bodyPr>
            <a:normAutofit/>
          </a:bodyPr>
          <a:lstStyle/>
          <a:p>
            <a:r>
              <a:rPr lang="en-US" sz="3200" dirty="0" smtClean="0"/>
              <a:t>AUTOREGRESSIVE (AR) 1,1,1 OUTPUT:</a:t>
            </a:r>
          </a:p>
          <a:p>
            <a:pPr lvl="1"/>
            <a:endParaRPr lang="en-US" sz="2800" dirty="0"/>
          </a:p>
        </p:txBody>
      </p:sp>
      <p:pic>
        <p:nvPicPr>
          <p:cNvPr id="4" name="Picture 3"/>
          <p:cNvPicPr>
            <a:picLocks noChangeAspect="1"/>
          </p:cNvPicPr>
          <p:nvPr/>
        </p:nvPicPr>
        <p:blipFill>
          <a:blip r:embed="rId2"/>
          <a:stretch>
            <a:fillRect/>
          </a:stretch>
        </p:blipFill>
        <p:spPr>
          <a:xfrm>
            <a:off x="1964978" y="2990200"/>
            <a:ext cx="7554351" cy="3607547"/>
          </a:xfrm>
          <a:prstGeom prst="rect">
            <a:avLst/>
          </a:prstGeom>
        </p:spPr>
      </p:pic>
    </p:spTree>
    <p:extLst>
      <p:ext uri="{BB962C8B-B14F-4D97-AF65-F5344CB8AC3E}">
        <p14:creationId xmlns:p14="http://schemas.microsoft.com/office/powerpoint/2010/main" val="423841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MODELING APPROACH (CONT’D)</a:t>
            </a:r>
            <a:endParaRPr lang="en-US" dirty="0"/>
          </a:p>
        </p:txBody>
      </p:sp>
      <p:sp>
        <p:nvSpPr>
          <p:cNvPr id="3" name="Content Placeholder 2"/>
          <p:cNvSpPr>
            <a:spLocks noGrp="1"/>
          </p:cNvSpPr>
          <p:nvPr>
            <p:ph idx="1"/>
          </p:nvPr>
        </p:nvSpPr>
        <p:spPr>
          <a:xfrm>
            <a:off x="680321" y="2336873"/>
            <a:ext cx="10742645" cy="4218672"/>
          </a:xfrm>
        </p:spPr>
        <p:txBody>
          <a:bodyPr/>
          <a:lstStyle/>
          <a:p>
            <a:r>
              <a:rPr lang="en-US" sz="3200" dirty="0"/>
              <a:t>AUTOREGRESSIVE (AR) </a:t>
            </a:r>
            <a:r>
              <a:rPr lang="en-US" sz="3200" dirty="0" smtClean="0"/>
              <a:t>1,2,0 </a:t>
            </a:r>
            <a:r>
              <a:rPr lang="en-US" sz="3200" dirty="0"/>
              <a:t>OUTPUT</a:t>
            </a:r>
            <a:r>
              <a:rPr lang="en-US" sz="3200" dirty="0" smtClean="0"/>
              <a:t>:</a:t>
            </a:r>
          </a:p>
          <a:p>
            <a:endParaRPr lang="en-US" sz="3200" dirty="0"/>
          </a:p>
          <a:p>
            <a:pPr lvl="1"/>
            <a:endParaRPr lang="en-US" sz="2800" dirty="0"/>
          </a:p>
          <a:p>
            <a:endParaRPr lang="en-US" dirty="0"/>
          </a:p>
        </p:txBody>
      </p:sp>
      <p:pic>
        <p:nvPicPr>
          <p:cNvPr id="4" name="Picture 3"/>
          <p:cNvPicPr>
            <a:picLocks noChangeAspect="1"/>
          </p:cNvPicPr>
          <p:nvPr/>
        </p:nvPicPr>
        <p:blipFill>
          <a:blip r:embed="rId2"/>
          <a:stretch>
            <a:fillRect/>
          </a:stretch>
        </p:blipFill>
        <p:spPr>
          <a:xfrm>
            <a:off x="2284209" y="2912012"/>
            <a:ext cx="7788259" cy="3643533"/>
          </a:xfrm>
          <a:prstGeom prst="rect">
            <a:avLst/>
          </a:prstGeom>
        </p:spPr>
      </p:pic>
    </p:spTree>
    <p:extLst>
      <p:ext uri="{BB962C8B-B14F-4D97-AF65-F5344CB8AC3E}">
        <p14:creationId xmlns:p14="http://schemas.microsoft.com/office/powerpoint/2010/main" val="18869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INTRODUCTION</a:t>
            </a:r>
            <a:endParaRPr lang="en-US" b="1" i="1" dirty="0">
              <a:latin typeface="Baskerville" charset="0"/>
              <a:ea typeface="Baskerville" charset="0"/>
              <a:cs typeface="Baskerville" charset="0"/>
            </a:endParaRPr>
          </a:p>
        </p:txBody>
      </p:sp>
      <p:sp>
        <p:nvSpPr>
          <p:cNvPr id="3" name="Content Placeholder 2"/>
          <p:cNvSpPr>
            <a:spLocks noGrp="1"/>
          </p:cNvSpPr>
          <p:nvPr>
            <p:ph idx="1"/>
          </p:nvPr>
        </p:nvSpPr>
        <p:spPr/>
        <p:txBody>
          <a:bodyPr/>
          <a:lstStyle/>
          <a:p>
            <a:r>
              <a:rPr lang="en-US" dirty="0"/>
              <a:t>The U.S. Healthcare system is one of the most advanced in the contemporary world</a:t>
            </a:r>
            <a:r>
              <a:rPr lang="en-US" dirty="0" smtClean="0"/>
              <a:t>.</a:t>
            </a:r>
          </a:p>
          <a:p>
            <a:r>
              <a:rPr lang="en-US" dirty="0"/>
              <a:t>It (U.S.A) spends the most in healthcare and healthcare delivery than any other advanced nation in the world.</a:t>
            </a:r>
          </a:p>
          <a:p>
            <a:r>
              <a:rPr lang="en-US" dirty="0"/>
              <a:t>It forms a significant part of the nation’s Gross Domestic Product at 17.9%</a:t>
            </a:r>
          </a:p>
          <a:p>
            <a:r>
              <a:rPr lang="en-US" dirty="0"/>
              <a:t>Just in 2016, it grew approximately 4.3%, accounting for approximately $3.3 Trillion or $10,348 per person</a:t>
            </a:r>
            <a:r>
              <a:rPr lang="en-US" dirty="0" smtClean="0"/>
              <a:t>.</a:t>
            </a:r>
          </a:p>
        </p:txBody>
      </p:sp>
    </p:spTree>
    <p:extLst>
      <p:ext uri="{BB962C8B-B14F-4D97-AF65-F5344CB8AC3E}">
        <p14:creationId xmlns:p14="http://schemas.microsoft.com/office/powerpoint/2010/main" val="1940605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PROJECT TAKEAWAYS</a:t>
            </a:r>
            <a:endParaRPr lang="en-US" dirty="0"/>
          </a:p>
        </p:txBody>
      </p:sp>
      <p:sp>
        <p:nvSpPr>
          <p:cNvPr id="7" name="Content Placeholder 6"/>
          <p:cNvSpPr>
            <a:spLocks noGrp="1"/>
          </p:cNvSpPr>
          <p:nvPr>
            <p:ph idx="1"/>
          </p:nvPr>
        </p:nvSpPr>
        <p:spPr>
          <a:xfrm>
            <a:off x="680321" y="2336873"/>
            <a:ext cx="10672307" cy="4106130"/>
          </a:xfrm>
        </p:spPr>
        <p:txBody>
          <a:bodyPr/>
          <a:lstStyle/>
          <a:p>
            <a:r>
              <a:rPr lang="en-US" sz="3200" b="1" dirty="0" smtClean="0"/>
              <a:t>MOST IMPACT:</a:t>
            </a:r>
          </a:p>
          <a:p>
            <a:pPr lvl="1"/>
            <a:r>
              <a:rPr lang="en-US" dirty="0" smtClean="0"/>
              <a:t>Using Medicare as a focal point in the analysis process gave a much clearer picture of the direction of Healthcare spending than other variables.</a:t>
            </a:r>
          </a:p>
          <a:p>
            <a:r>
              <a:rPr lang="en-US" sz="3200" dirty="0" smtClean="0"/>
              <a:t>PROJECT SUGGESTIONS:</a:t>
            </a:r>
            <a:endParaRPr lang="en-US" dirty="0" smtClean="0"/>
          </a:p>
          <a:p>
            <a:pPr lvl="1"/>
            <a:r>
              <a:rPr lang="en-US" dirty="0" smtClean="0"/>
              <a:t>As more retirees and seniors qualify for Medicare, there will be increase in pressure on the government to solve the Healthcare spending issue.</a:t>
            </a:r>
          </a:p>
          <a:p>
            <a:pPr lvl="1"/>
            <a:r>
              <a:rPr lang="en-US" dirty="0" smtClean="0"/>
              <a:t>There should more emphasis by the government and the healthcare institutions on leading active and healthy lifestyle. Such lifestyle changes would ensure a more healthy population, which will inevitably have a positive impact on healthcare expenditure on the long run.</a:t>
            </a:r>
          </a:p>
        </p:txBody>
      </p:sp>
    </p:spTree>
    <p:extLst>
      <p:ext uri="{BB962C8B-B14F-4D97-AF65-F5344CB8AC3E}">
        <p14:creationId xmlns:p14="http://schemas.microsoft.com/office/powerpoint/2010/main" val="87427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NEXT </a:t>
            </a:r>
            <a:r>
              <a:rPr lang="en-US" b="1" i="1" dirty="0">
                <a:latin typeface="Baskerville" charset="0"/>
                <a:ea typeface="Baskerville" charset="0"/>
                <a:cs typeface="Baskerville" charset="0"/>
              </a:rPr>
              <a:t>STEPS</a:t>
            </a:r>
            <a:endParaRPr lang="en-US" dirty="0"/>
          </a:p>
        </p:txBody>
      </p:sp>
      <p:sp>
        <p:nvSpPr>
          <p:cNvPr id="3" name="Content Placeholder 2"/>
          <p:cNvSpPr>
            <a:spLocks noGrp="1"/>
          </p:cNvSpPr>
          <p:nvPr>
            <p:ph idx="1"/>
          </p:nvPr>
        </p:nvSpPr>
        <p:spPr>
          <a:xfrm>
            <a:off x="680321" y="2336873"/>
            <a:ext cx="10686374" cy="3599316"/>
          </a:xfrm>
        </p:spPr>
        <p:txBody>
          <a:bodyPr>
            <a:normAutofit lnSpcReduction="10000"/>
          </a:bodyPr>
          <a:lstStyle/>
          <a:p>
            <a:r>
              <a:rPr lang="en-US" sz="2800" b="1" dirty="0" smtClean="0"/>
              <a:t>GOING FORWARD:</a:t>
            </a:r>
          </a:p>
          <a:p>
            <a:pPr lvl="1"/>
            <a:r>
              <a:rPr lang="en-US" dirty="0" smtClean="0"/>
              <a:t>This project will explore state and county level healthcare data to determine healthcare expenditure in each state.</a:t>
            </a:r>
          </a:p>
          <a:p>
            <a:pPr lvl="1"/>
            <a:r>
              <a:rPr lang="en-US" dirty="0" smtClean="0"/>
              <a:t>This process will also explore each state’s contribution to the overall national healthcare expenditure.</a:t>
            </a:r>
          </a:p>
          <a:p>
            <a:r>
              <a:rPr lang="en-US" sz="2800" b="1" dirty="0" smtClean="0"/>
              <a:t>NEXT STEPS TO TRY:</a:t>
            </a:r>
            <a:endParaRPr lang="en-US" sz="2800" b="1" dirty="0"/>
          </a:p>
          <a:p>
            <a:pPr lvl="1"/>
            <a:r>
              <a:rPr lang="en-US" dirty="0" smtClean="0"/>
              <a:t>The next step will be to explore the impact of the Children’s Health Insurance Program (CHIP) on the overall health expenditure.  This is assumed mandatory as the government is currently considering modifications to it.</a:t>
            </a:r>
            <a:endParaRPr lang="en-US" dirty="0"/>
          </a:p>
          <a:p>
            <a:pPr lvl="1"/>
            <a:r>
              <a:rPr lang="en-US" dirty="0" smtClean="0"/>
              <a:t>Another interesting step will be exploring the possibility of a nationalized healthcare system as it is done in other advanced nations as Canada and the United Kingdom.</a:t>
            </a:r>
            <a:endParaRPr lang="en-US" dirty="0"/>
          </a:p>
          <a:p>
            <a:pPr lvl="1"/>
            <a:endParaRPr lang="en-US" dirty="0"/>
          </a:p>
          <a:p>
            <a:pPr lvl="1"/>
            <a:endParaRPr lang="en-US" dirty="0"/>
          </a:p>
        </p:txBody>
      </p:sp>
    </p:spTree>
    <p:extLst>
      <p:ext uri="{BB962C8B-B14F-4D97-AF65-F5344CB8AC3E}">
        <p14:creationId xmlns:p14="http://schemas.microsoft.com/office/powerpoint/2010/main" val="90847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INTRODUCTION (CONT’D)</a:t>
            </a:r>
            <a:endParaRPr lang="en-US" dirty="0"/>
          </a:p>
        </p:txBody>
      </p:sp>
      <p:sp>
        <p:nvSpPr>
          <p:cNvPr id="3" name="Content Placeholder 2"/>
          <p:cNvSpPr>
            <a:spLocks noGrp="1"/>
          </p:cNvSpPr>
          <p:nvPr>
            <p:ph idx="1"/>
          </p:nvPr>
        </p:nvSpPr>
        <p:spPr/>
        <p:txBody>
          <a:bodyPr/>
          <a:lstStyle/>
          <a:p>
            <a:r>
              <a:rPr lang="en-US" dirty="0"/>
              <a:t>The above number (4.3%) is quite significant and is only expected to grow due to several factors, </a:t>
            </a:r>
            <a:r>
              <a:rPr lang="en-US" dirty="0" smtClean="0"/>
              <a:t>amongst them, an over </a:t>
            </a:r>
            <a:r>
              <a:rPr lang="en-US" dirty="0"/>
              <a:t>utilization of the system particularly by baby boomers and individuals with chronic illnesses</a:t>
            </a:r>
            <a:r>
              <a:rPr lang="en-US" dirty="0" smtClean="0"/>
              <a:t>.</a:t>
            </a:r>
          </a:p>
          <a:p>
            <a:r>
              <a:rPr lang="en-US" dirty="0"/>
              <a:t>Lately, America’s continued rising debt has become a major source of concern and healthcare continues to play significant part in the overall debt</a:t>
            </a:r>
            <a:r>
              <a:rPr lang="en-US" dirty="0" smtClean="0"/>
              <a:t>.  This is evidenced in particular during American presidential and mid-term elections where the healthcare system almost always dictates the conversation.</a:t>
            </a:r>
            <a:endParaRPr lang="en-US" dirty="0"/>
          </a:p>
        </p:txBody>
      </p:sp>
    </p:spTree>
    <p:extLst>
      <p:ext uri="{BB962C8B-B14F-4D97-AF65-F5344CB8AC3E}">
        <p14:creationId xmlns:p14="http://schemas.microsoft.com/office/powerpoint/2010/main" val="394032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HEALTH EXPENDITURE FORECAST</a:t>
            </a:r>
            <a:endParaRPr lang="en-US" dirty="0"/>
          </a:p>
        </p:txBody>
      </p:sp>
      <p:pic>
        <p:nvPicPr>
          <p:cNvPr id="4" name="Content Placeholder 3"/>
          <p:cNvPicPr>
            <a:picLocks noGrp="1" noChangeAspect="1"/>
          </p:cNvPicPr>
          <p:nvPr>
            <p:ph idx="1"/>
          </p:nvPr>
        </p:nvPicPr>
        <p:blipFill>
          <a:blip r:embed="rId2"/>
          <a:stretch>
            <a:fillRect/>
          </a:stretch>
        </p:blipFill>
        <p:spPr>
          <a:xfrm>
            <a:off x="5861365" y="2477477"/>
            <a:ext cx="5857023" cy="3768578"/>
          </a:xfrm>
          <a:prstGeom prst="rect">
            <a:avLst/>
          </a:prstGeom>
        </p:spPr>
      </p:pic>
      <p:sp>
        <p:nvSpPr>
          <p:cNvPr id="6" name="TextBox 5"/>
          <p:cNvSpPr txBox="1"/>
          <p:nvPr/>
        </p:nvSpPr>
        <p:spPr>
          <a:xfrm>
            <a:off x="492370" y="2447778"/>
            <a:ext cx="4248441" cy="3785652"/>
          </a:xfrm>
          <a:prstGeom prst="rect">
            <a:avLst/>
          </a:prstGeom>
          <a:noFill/>
        </p:spPr>
        <p:txBody>
          <a:bodyPr wrap="square" rtlCol="0">
            <a:spAutoFit/>
          </a:bodyPr>
          <a:lstStyle/>
          <a:p>
            <a:r>
              <a:rPr lang="en-US" sz="2400" dirty="0" smtClean="0"/>
              <a:t>Graph to the right predicts a continued</a:t>
            </a:r>
          </a:p>
          <a:p>
            <a:r>
              <a:rPr lang="en-US" sz="2400" dirty="0" smtClean="0"/>
              <a:t>increase of the U.S.</a:t>
            </a:r>
          </a:p>
          <a:p>
            <a:r>
              <a:rPr lang="en-US" sz="2400" dirty="0" smtClean="0"/>
              <a:t>Healthcare expenditure for several years in the future.</a:t>
            </a:r>
          </a:p>
          <a:p>
            <a:endParaRPr lang="en-US" sz="2400" dirty="0" smtClean="0"/>
          </a:p>
          <a:p>
            <a:r>
              <a:rPr lang="en-US" sz="2400" dirty="0"/>
              <a:t>The x-axis shows the years, while the y-axis accounts for the amount (Billions)</a:t>
            </a:r>
          </a:p>
          <a:p>
            <a:endParaRPr lang="en-US" sz="2400" dirty="0" smtClean="0"/>
          </a:p>
        </p:txBody>
      </p:sp>
    </p:spTree>
    <p:extLst>
      <p:ext uri="{BB962C8B-B14F-4D97-AF65-F5344CB8AC3E}">
        <p14:creationId xmlns:p14="http://schemas.microsoft.com/office/powerpoint/2010/main" val="161872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PROJECT GOAL(S)</a:t>
            </a:r>
            <a:endParaRPr lang="en-US" dirty="0"/>
          </a:p>
        </p:txBody>
      </p:sp>
      <p:sp>
        <p:nvSpPr>
          <p:cNvPr id="3" name="Content Placeholder 2"/>
          <p:cNvSpPr>
            <a:spLocks noGrp="1"/>
          </p:cNvSpPr>
          <p:nvPr>
            <p:ph idx="1"/>
          </p:nvPr>
        </p:nvSpPr>
        <p:spPr>
          <a:xfrm>
            <a:off x="680321" y="2336873"/>
            <a:ext cx="9613861" cy="4190536"/>
          </a:xfrm>
        </p:spPr>
        <p:txBody>
          <a:bodyPr>
            <a:normAutofit lnSpcReduction="10000"/>
          </a:bodyPr>
          <a:lstStyle/>
          <a:p>
            <a:r>
              <a:rPr lang="en-US" dirty="0" smtClean="0"/>
              <a:t>The aim of this project is to examine variables and select one deemed useful in forecasting the Healthcare Expenditure for some years to come.</a:t>
            </a:r>
          </a:p>
          <a:p>
            <a:r>
              <a:rPr lang="en-US" dirty="0"/>
              <a:t>V</a:t>
            </a:r>
            <a:r>
              <a:rPr lang="en-US" dirty="0" smtClean="0"/>
              <a:t>ariables playing crucial role in the initial process:</a:t>
            </a:r>
          </a:p>
          <a:p>
            <a:pPr lvl="1"/>
            <a:r>
              <a:rPr lang="en-US" dirty="0" smtClean="0"/>
              <a:t>Out of Pocket Costs</a:t>
            </a:r>
          </a:p>
          <a:p>
            <a:pPr lvl="1"/>
            <a:r>
              <a:rPr lang="en-US" dirty="0" smtClean="0"/>
              <a:t>Overall and Private Insurance Costs</a:t>
            </a:r>
          </a:p>
          <a:p>
            <a:pPr lvl="1"/>
            <a:r>
              <a:rPr lang="en-US" dirty="0" smtClean="0"/>
              <a:t>Medicare</a:t>
            </a:r>
          </a:p>
          <a:p>
            <a:pPr lvl="1"/>
            <a:r>
              <a:rPr lang="en-US" dirty="0" smtClean="0"/>
              <a:t>Medicaid</a:t>
            </a:r>
          </a:p>
          <a:p>
            <a:r>
              <a:rPr lang="en-US" dirty="0" smtClean="0"/>
              <a:t>The focus will be on the Medicare payment system.</a:t>
            </a:r>
          </a:p>
          <a:p>
            <a:pPr lvl="1"/>
            <a:r>
              <a:rPr lang="en-US" dirty="0"/>
              <a:t>I</a:t>
            </a:r>
            <a:r>
              <a:rPr lang="en-US" dirty="0" smtClean="0"/>
              <a:t>t is a major driver of healthcare costs.  </a:t>
            </a:r>
          </a:p>
          <a:p>
            <a:pPr lvl="1"/>
            <a:r>
              <a:rPr lang="en-US" dirty="0"/>
              <a:t>I</a:t>
            </a:r>
            <a:r>
              <a:rPr lang="en-US" dirty="0" smtClean="0"/>
              <a:t>ncreasingly aging American population requiring more healthcare services.</a:t>
            </a:r>
          </a:p>
          <a:p>
            <a:pPr lvl="1"/>
            <a:r>
              <a:rPr lang="en-US" dirty="0"/>
              <a:t>I</a:t>
            </a:r>
            <a:r>
              <a:rPr lang="en-US" dirty="0" smtClean="0"/>
              <a:t>ndividuals with chronic illnesses.</a:t>
            </a:r>
          </a:p>
        </p:txBody>
      </p:sp>
    </p:spTree>
    <p:extLst>
      <p:ext uri="{BB962C8B-B14F-4D97-AF65-F5344CB8AC3E}">
        <p14:creationId xmlns:p14="http://schemas.microsoft.com/office/powerpoint/2010/main" val="340243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GOAL(S</a:t>
            </a:r>
            <a:r>
              <a:rPr lang="en-US" b="1" i="1" dirty="0" smtClean="0">
                <a:latin typeface="Baskerville" charset="0"/>
                <a:ea typeface="Baskerville" charset="0"/>
                <a:cs typeface="Baskerville" charset="0"/>
              </a:rPr>
              <a:t>) (CONT’D)</a:t>
            </a:r>
            <a:endParaRPr lang="en-US" dirty="0"/>
          </a:p>
        </p:txBody>
      </p:sp>
      <p:sp>
        <p:nvSpPr>
          <p:cNvPr id="3" name="Content Placeholder 2"/>
          <p:cNvSpPr>
            <a:spLocks noGrp="1"/>
          </p:cNvSpPr>
          <p:nvPr>
            <p:ph idx="1"/>
          </p:nvPr>
        </p:nvSpPr>
        <p:spPr/>
        <p:txBody>
          <a:bodyPr>
            <a:normAutofit fontScale="92500" lnSpcReduction="10000"/>
          </a:bodyPr>
          <a:lstStyle/>
          <a:p>
            <a:r>
              <a:rPr lang="en-US" sz="3200" b="1" dirty="0" smtClean="0"/>
              <a:t>NULL HYPOTHESIS:</a:t>
            </a:r>
          </a:p>
          <a:p>
            <a:pPr lvl="1"/>
            <a:r>
              <a:rPr lang="en-US" sz="2400" b="1" dirty="0" smtClean="0"/>
              <a:t>Medicare is not as important in predicting the U.S. Healthcare Expenditure.</a:t>
            </a:r>
          </a:p>
          <a:p>
            <a:r>
              <a:rPr lang="en-US" sz="3200" b="1" dirty="0" smtClean="0"/>
              <a:t>Medicare (Brief Intro):</a:t>
            </a:r>
          </a:p>
          <a:p>
            <a:pPr lvl="1"/>
            <a:r>
              <a:rPr lang="en-US" sz="2400" dirty="0" smtClean="0"/>
              <a:t>Established </a:t>
            </a:r>
            <a:r>
              <a:rPr lang="en-US" sz="2400" dirty="0"/>
              <a:t>in 1966 by the U.S. government as a single-payer, national insurance program for Americans 65 years of age and </a:t>
            </a:r>
            <a:r>
              <a:rPr lang="en-US" sz="2400" dirty="0" smtClean="0"/>
              <a:t>older.</a:t>
            </a:r>
          </a:p>
          <a:p>
            <a:pPr lvl="1"/>
            <a:r>
              <a:rPr lang="en-US" sz="2400" dirty="0" smtClean="0"/>
              <a:t>Also </a:t>
            </a:r>
            <a:r>
              <a:rPr lang="en-US" sz="2400" dirty="0"/>
              <a:t>for younger citizens with </a:t>
            </a:r>
            <a:r>
              <a:rPr lang="en-US" sz="2400" dirty="0" smtClean="0"/>
              <a:t>certain disability as determined by the Social Security Administration.</a:t>
            </a:r>
          </a:p>
          <a:p>
            <a:pPr lvl="1"/>
            <a:r>
              <a:rPr lang="en-US" sz="2400" dirty="0" smtClean="0"/>
              <a:t>Medicare payments is assumed to continuously grow exponentially and will negatively impact on the economy</a:t>
            </a:r>
          </a:p>
        </p:txBody>
      </p:sp>
    </p:spTree>
    <p:extLst>
      <p:ext uri="{BB962C8B-B14F-4D97-AF65-F5344CB8AC3E}">
        <p14:creationId xmlns:p14="http://schemas.microsoft.com/office/powerpoint/2010/main" val="25846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a:t>
            </a:r>
            <a:r>
              <a:rPr lang="en-US" b="1" i="1" dirty="0" smtClean="0">
                <a:latin typeface="Baskerville" charset="0"/>
                <a:ea typeface="Baskerville" charset="0"/>
                <a:cs typeface="Baskerville" charset="0"/>
              </a:rPr>
              <a:t>STEPS</a:t>
            </a:r>
            <a:endParaRPr lang="en-US" dirty="0"/>
          </a:p>
        </p:txBody>
      </p:sp>
      <p:sp>
        <p:nvSpPr>
          <p:cNvPr id="3" name="Content Placeholder 2"/>
          <p:cNvSpPr>
            <a:spLocks noGrp="1"/>
          </p:cNvSpPr>
          <p:nvPr>
            <p:ph idx="1"/>
          </p:nvPr>
        </p:nvSpPr>
        <p:spPr>
          <a:xfrm>
            <a:off x="680321" y="2336873"/>
            <a:ext cx="9613861" cy="4190536"/>
          </a:xfrm>
        </p:spPr>
        <p:txBody>
          <a:bodyPr>
            <a:normAutofit/>
          </a:bodyPr>
          <a:lstStyle/>
          <a:p>
            <a:r>
              <a:rPr lang="en-US" sz="3200" b="1" dirty="0" smtClean="0"/>
              <a:t>DATA INFORMATION</a:t>
            </a:r>
          </a:p>
          <a:p>
            <a:pPr lvl="1"/>
            <a:r>
              <a:rPr lang="en-US" sz="2800" b="1" i="1" dirty="0">
                <a:solidFill>
                  <a:srgbClr val="002060"/>
                </a:solidFill>
              </a:rPr>
              <a:t>Dataset Name</a:t>
            </a:r>
            <a:r>
              <a:rPr lang="en-US" sz="2800" i="1" dirty="0">
                <a:solidFill>
                  <a:srgbClr val="002060"/>
                </a:solidFill>
              </a:rPr>
              <a:t>:  </a:t>
            </a:r>
            <a:r>
              <a:rPr lang="en-US" sz="2800" dirty="0"/>
              <a:t>Dataset used for this project is originally titled “</a:t>
            </a:r>
            <a:r>
              <a:rPr lang="en-US" sz="2800" dirty="0">
                <a:hlinkClick r:id="rId2" invalidUrl="http://localhost:8888/view/projects/final-project/US National Health Expenditure Data.csv"/>
              </a:rPr>
              <a:t>US National Health Expenditure Data.csv</a:t>
            </a:r>
            <a:r>
              <a:rPr lang="en-US" sz="2800" dirty="0" smtClean="0"/>
              <a:t>”</a:t>
            </a:r>
          </a:p>
          <a:p>
            <a:pPr lvl="1"/>
            <a:r>
              <a:rPr lang="en-US" sz="2800" b="1" i="1" dirty="0">
                <a:solidFill>
                  <a:srgbClr val="002060"/>
                </a:solidFill>
              </a:rPr>
              <a:t>Dataset Source:</a:t>
            </a:r>
            <a:r>
              <a:rPr lang="en-US" sz="2800" b="1" dirty="0"/>
              <a:t>  </a:t>
            </a:r>
            <a:r>
              <a:rPr lang="en-US" sz="2800" dirty="0"/>
              <a:t>Dataset was sourced from </a:t>
            </a:r>
            <a:r>
              <a:rPr lang="en-US" sz="2800" u="sng" dirty="0" smtClean="0">
                <a:hlinkClick r:id="rId3"/>
              </a:rPr>
              <a:t>data.gov</a:t>
            </a:r>
            <a:r>
              <a:rPr lang="en-US" sz="2800" dirty="0"/>
              <a:t>, a U.S. government-owned database that houses data information on a myriad of subjects.</a:t>
            </a:r>
            <a:r>
              <a:rPr lang="en-US" sz="2800" dirty="0"/>
              <a:t> </a:t>
            </a:r>
            <a:endParaRPr lang="en-US" sz="2800" dirty="0" smtClean="0"/>
          </a:p>
          <a:p>
            <a:pPr lvl="1"/>
            <a:r>
              <a:rPr lang="en-US" sz="2800" b="1" i="1" dirty="0">
                <a:solidFill>
                  <a:srgbClr val="002060"/>
                </a:solidFill>
              </a:rPr>
              <a:t>Dataset Period:  </a:t>
            </a:r>
            <a:r>
              <a:rPr lang="en-US" sz="2800" dirty="0"/>
              <a:t>The original dataset </a:t>
            </a:r>
            <a:r>
              <a:rPr lang="en-US" sz="2800" dirty="0" smtClean="0"/>
              <a:t>spanned </a:t>
            </a:r>
            <a:r>
              <a:rPr lang="en-US" sz="2800" dirty="0"/>
              <a:t>56 years, 1960 to 2016.  After trimming </a:t>
            </a:r>
            <a:r>
              <a:rPr lang="en-US" sz="2800" dirty="0" smtClean="0"/>
              <a:t>for use in this project, </a:t>
            </a:r>
            <a:r>
              <a:rPr lang="en-US" sz="2800" dirty="0"/>
              <a:t>it spanned </a:t>
            </a:r>
            <a:r>
              <a:rPr lang="en-US" sz="2800" dirty="0" smtClean="0"/>
              <a:t>21 </a:t>
            </a:r>
            <a:r>
              <a:rPr lang="en-US" sz="2800" dirty="0"/>
              <a:t>years, 1995 to 2016.</a:t>
            </a:r>
            <a:r>
              <a:rPr lang="en-US" sz="2800" dirty="0"/>
              <a:t> </a:t>
            </a:r>
            <a:r>
              <a:rPr lang="en-US" sz="2800" dirty="0" smtClean="0"/>
              <a:t> </a:t>
            </a:r>
            <a:endParaRPr lang="en-US" sz="2800" dirty="0"/>
          </a:p>
        </p:txBody>
      </p:sp>
    </p:spTree>
    <p:extLst>
      <p:ext uri="{BB962C8B-B14F-4D97-AF65-F5344CB8AC3E}">
        <p14:creationId xmlns:p14="http://schemas.microsoft.com/office/powerpoint/2010/main" val="206199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a:t>
            </a:r>
            <a:r>
              <a:rPr lang="en-US" b="1" i="1" dirty="0" smtClean="0">
                <a:latin typeface="Baskerville" charset="0"/>
                <a:ea typeface="Baskerville" charset="0"/>
                <a:cs typeface="Baskerville" charset="0"/>
              </a:rPr>
              <a:t>STEPS (CONT’D)</a:t>
            </a:r>
            <a:endParaRPr lang="en-US" dirty="0"/>
          </a:p>
        </p:txBody>
      </p:sp>
      <p:sp>
        <p:nvSpPr>
          <p:cNvPr id="3" name="Content Placeholder 2"/>
          <p:cNvSpPr>
            <a:spLocks noGrp="1"/>
          </p:cNvSpPr>
          <p:nvPr>
            <p:ph idx="1"/>
          </p:nvPr>
        </p:nvSpPr>
        <p:spPr/>
        <p:txBody>
          <a:bodyPr>
            <a:normAutofit/>
          </a:bodyPr>
          <a:lstStyle/>
          <a:p>
            <a:r>
              <a:rPr lang="en-US" sz="3200" b="1" dirty="0"/>
              <a:t>DATA </a:t>
            </a:r>
            <a:r>
              <a:rPr lang="en-US" sz="3200" b="1" dirty="0" smtClean="0"/>
              <a:t>INFORMATION</a:t>
            </a:r>
          </a:p>
          <a:p>
            <a:pPr lvl="1"/>
            <a:r>
              <a:rPr lang="en-US" sz="2400" b="1" i="1" dirty="0">
                <a:solidFill>
                  <a:srgbClr val="002060"/>
                </a:solidFill>
              </a:rPr>
              <a:t>Dataset Description:</a:t>
            </a:r>
            <a:r>
              <a:rPr lang="en-US" sz="2400" b="1" dirty="0"/>
              <a:t>  </a:t>
            </a:r>
            <a:endParaRPr lang="en-US" sz="2400" b="1" dirty="0" smtClean="0"/>
          </a:p>
          <a:p>
            <a:pPr lvl="2"/>
            <a:r>
              <a:rPr lang="en-US" sz="2200" dirty="0" smtClean="0"/>
              <a:t>The </a:t>
            </a:r>
            <a:r>
              <a:rPr lang="en-US" sz="2200" dirty="0"/>
              <a:t>initial dataset </a:t>
            </a:r>
            <a:r>
              <a:rPr lang="en-US" sz="2200" dirty="0" smtClean="0"/>
              <a:t>had </a:t>
            </a:r>
            <a:r>
              <a:rPr lang="en-US" sz="2200" dirty="0"/>
              <a:t>543 Rows and 57 Columns</a:t>
            </a:r>
            <a:r>
              <a:rPr lang="en-US" sz="2200" dirty="0" smtClean="0"/>
              <a:t>.</a:t>
            </a:r>
          </a:p>
          <a:p>
            <a:pPr lvl="2"/>
            <a:r>
              <a:rPr lang="en-US" sz="2200" dirty="0" smtClean="0"/>
              <a:t>In addition to the federal data, initial dataset had information from states, counties and cities from across the country.</a:t>
            </a:r>
            <a:endParaRPr lang="en-US" sz="2400" b="1" dirty="0"/>
          </a:p>
          <a:p>
            <a:endParaRPr lang="en-US" sz="3200" dirty="0"/>
          </a:p>
        </p:txBody>
      </p:sp>
    </p:spTree>
    <p:extLst>
      <p:ext uri="{BB962C8B-B14F-4D97-AF65-F5344CB8AC3E}">
        <p14:creationId xmlns:p14="http://schemas.microsoft.com/office/powerpoint/2010/main" val="157152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3"/>
            <a:ext cx="10798916" cy="4373416"/>
          </a:xfrm>
        </p:spPr>
        <p:txBody>
          <a:bodyPr>
            <a:normAutofit/>
          </a:bodyPr>
          <a:lstStyle/>
          <a:p>
            <a:r>
              <a:rPr lang="en-US" sz="3200" b="1" dirty="0" smtClean="0"/>
              <a:t>Initial </a:t>
            </a:r>
            <a:r>
              <a:rPr lang="en-US" sz="3200" b="1" dirty="0" err="1" smtClean="0"/>
              <a:t>Dataframe</a:t>
            </a:r>
            <a:r>
              <a:rPr lang="en-US" sz="3200" b="1" dirty="0" smtClean="0"/>
              <a:t> (Snapshot of Head):</a:t>
            </a:r>
          </a:p>
          <a:p>
            <a:endParaRPr lang="en-US" sz="3200" b="1" dirty="0" smtClean="0"/>
          </a:p>
          <a:p>
            <a:endParaRPr lang="en-US" sz="3200" b="1" dirty="0"/>
          </a:p>
        </p:txBody>
      </p:sp>
      <p:pic>
        <p:nvPicPr>
          <p:cNvPr id="6" name="Picture 5"/>
          <p:cNvPicPr>
            <a:picLocks noChangeAspect="1"/>
          </p:cNvPicPr>
          <p:nvPr/>
        </p:nvPicPr>
        <p:blipFill>
          <a:blip r:embed="rId2"/>
          <a:stretch>
            <a:fillRect/>
          </a:stretch>
        </p:blipFill>
        <p:spPr>
          <a:xfrm>
            <a:off x="886265" y="3094892"/>
            <a:ext cx="10114670" cy="3488788"/>
          </a:xfrm>
          <a:prstGeom prst="rect">
            <a:avLst/>
          </a:prstGeom>
        </p:spPr>
      </p:pic>
    </p:spTree>
    <p:extLst>
      <p:ext uri="{BB962C8B-B14F-4D97-AF65-F5344CB8AC3E}">
        <p14:creationId xmlns:p14="http://schemas.microsoft.com/office/powerpoint/2010/main" val="109637532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389</TotalTime>
  <Words>1239</Words>
  <Application>Microsoft Macintosh PowerPoint</Application>
  <PresentationFormat>Widescreen</PresentationFormat>
  <Paragraphs>106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Baskerville</vt:lpstr>
      <vt:lpstr>Trebuchet MS</vt:lpstr>
      <vt:lpstr>Arial</vt:lpstr>
      <vt:lpstr>Berlin</vt:lpstr>
      <vt:lpstr>TIME SERIES ANALYSIS</vt:lpstr>
      <vt:lpstr>INTRODUCTION</vt:lpstr>
      <vt:lpstr>INTRODUCTION (CONT’D)</vt:lpstr>
      <vt:lpstr>HEALTH EXPENDITURE FORECAST</vt:lpstr>
      <vt:lpstr>PROJECT GOAL(S)</vt:lpstr>
      <vt:lpstr>PROJECT GOAL(S) (CONT’D)</vt:lpstr>
      <vt:lpstr>PROJECT STEPS</vt:lpstr>
      <vt:lpstr>PROJECT STEPS (CONT’D)</vt:lpstr>
      <vt:lpstr>PROJECT STEPS (CONT’D)</vt:lpstr>
      <vt:lpstr>PROJECT STEPS (CONT’D)</vt:lpstr>
      <vt:lpstr>PROJECT STEPS (CONT’D)</vt:lpstr>
      <vt:lpstr>EXPLORATORY DATA ANALYSIS</vt:lpstr>
      <vt:lpstr>EXPLORATORY DATA ANALYSIS (CONT’D)</vt:lpstr>
      <vt:lpstr>EXPLORATORY DATA ANALYSIS (CONT’D)</vt:lpstr>
      <vt:lpstr>EXPLORATORY DATA ANALYSIS (CONT’D)</vt:lpstr>
      <vt:lpstr>EXPLORATORY DATA ANALYSIS (CONT’D)</vt:lpstr>
      <vt:lpstr>MODELING APPROACH</vt:lpstr>
      <vt:lpstr>MODELING APPROACH (CONT’D)</vt:lpstr>
      <vt:lpstr>MODELING APPROACH (CONT’D)</vt:lpstr>
      <vt:lpstr>PROJECT TAKEAWAYS</vt:lpstr>
      <vt:lpstr>NEXT STEPS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dc:title>
  <dc:creator>Microsoft Office User</dc:creator>
  <cp:lastModifiedBy>Microsoft Office User</cp:lastModifiedBy>
  <cp:revision>70</cp:revision>
  <dcterms:created xsi:type="dcterms:W3CDTF">2018-01-18T18:56:01Z</dcterms:created>
  <dcterms:modified xsi:type="dcterms:W3CDTF">2018-01-19T01:25:10Z</dcterms:modified>
</cp:coreProperties>
</file>